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7" r:id="rId3"/>
    <p:sldId id="261" r:id="rId4"/>
    <p:sldId id="262" r:id="rId5"/>
    <p:sldId id="264" r:id="rId6"/>
    <p:sldId id="268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8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25/09/2021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25/09/2021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4FAA2F-2045-469B-8CCA-9D6C8CC6D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1" y="3625236"/>
            <a:ext cx="238293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1" y="203951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6" y="352425"/>
            <a:ext cx="85725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B910E-0FA5-46C7-BAA8-C388D2B4B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20563-6446-49B0-91C2-B1EE5EA4C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36252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E95913-650F-439E-8D46-C274C4FC6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425388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8558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1930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327140-71E4-44BA-9EE2-C80B8AD1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234888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04808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5676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2D3CDB-5787-4DBF-B886-B04A2EE1F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40" y="4196736"/>
            <a:ext cx="2382935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07" y="5940393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421437"/>
            <a:ext cx="1228725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25/09/2021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 smtClean="0"/>
              <a:t>Ninoslav Simić, Jovan Mrvić, Ranko Jasika, Stefan Obradović</a:t>
            </a:r>
          </a:p>
          <a:p>
            <a:r>
              <a:rPr lang="sr-Latn-RS" dirty="0" smtClean="0"/>
              <a:t>Elektrotehnički institut Nikola Tesla a.d., Beograd</a:t>
            </a:r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453469" y="120459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rgbClr val="FFFF00"/>
                </a:solidFill>
              </a:rPr>
              <a:t>7. SAVJETOVANJE CG KO CIGRE, 28-30.09.2021, BEČIĆI</a:t>
            </a:r>
            <a:endParaRPr lang="en-NZ" sz="1800" dirty="0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096" y="1961135"/>
            <a:ext cx="8213125" cy="852221"/>
          </a:xfrm>
        </p:spPr>
        <p:txBody>
          <a:bodyPr>
            <a:noAutofit/>
          </a:bodyPr>
          <a:lstStyle/>
          <a:p>
            <a:r>
              <a:rPr lang="sr-Latn-RS" sz="2400" dirty="0" smtClean="0"/>
              <a:t>ISPITIVANJE AMBIJENTALNIH USLOVA ZEMLJIŠTA NA TRASI KABLOVSKOG VODA 110 kV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630048"/>
            <a:ext cx="7161003" cy="515089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ZAKLJUČAK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1145137"/>
            <a:ext cx="6272482" cy="55889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CS" sz="1100" dirty="0" smtClean="0">
                <a:solidFill>
                  <a:schemeClr val="accent1"/>
                </a:solidFill>
              </a:rPr>
              <a:t>Srednja </a:t>
            </a:r>
            <a:r>
              <a:rPr lang="sr-Latn-CS" sz="1100" dirty="0">
                <a:solidFill>
                  <a:schemeClr val="accent1"/>
                </a:solidFill>
              </a:rPr>
              <a:t>vrednost specifične toplotne otpornosti uzoraka iz tabele </a:t>
            </a:r>
            <a:r>
              <a:rPr lang="sr-Latn-CS" sz="1100" dirty="0" smtClean="0">
                <a:solidFill>
                  <a:schemeClr val="accent1"/>
                </a:solidFill>
              </a:rPr>
              <a:t>1 je </a:t>
            </a:r>
            <a:r>
              <a:rPr lang="en-US" sz="1100" dirty="0" smtClean="0">
                <a:solidFill>
                  <a:schemeClr val="accent1"/>
                </a:solidFill>
              </a:rPr>
              <a:t>                                   </a:t>
            </a:r>
            <a:r>
              <a:rPr lang="sr-Latn-CS" sz="1100" dirty="0" smtClean="0">
                <a:solidFill>
                  <a:schemeClr val="accent1"/>
                </a:solidFill>
              </a:rPr>
              <a:t>0,927 </a:t>
            </a:r>
            <a:r>
              <a:rPr lang="sr-Latn-CS" sz="1100" dirty="0">
                <a:solidFill>
                  <a:schemeClr val="accent1"/>
                </a:solidFill>
              </a:rPr>
              <a:t>K∙m/W pri srednjoj vrednosti vlage 20% (neporemećeno zemljište). </a:t>
            </a:r>
            <a:r>
              <a:rPr lang="sr-Latn-CS" sz="1100" dirty="0" smtClean="0">
                <a:solidFill>
                  <a:schemeClr val="accent1"/>
                </a:solidFill>
              </a:rPr>
              <a:t>Postoje lokalno mnogo veće vrednosti </a:t>
            </a:r>
            <a:r>
              <a:rPr lang="sr-Latn-CS" sz="1100" dirty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 smtClean="0">
                <a:solidFill>
                  <a:schemeClr val="accent1"/>
                </a:solidFill>
              </a:rPr>
              <a:t>z. </a:t>
            </a:r>
            <a:r>
              <a:rPr lang="sr-Latn-CS" sz="1100" dirty="0">
                <a:solidFill>
                  <a:schemeClr val="accent1"/>
                </a:solidFill>
              </a:rPr>
              <a:t>Vlaga je promenljiva duž trase jer je zemljište </a:t>
            </a:r>
            <a:r>
              <a:rPr lang="sr-Latn-CS" sz="1100" dirty="0" smtClean="0">
                <a:solidFill>
                  <a:schemeClr val="accent1"/>
                </a:solidFill>
              </a:rPr>
              <a:t>nabijan</a:t>
            </a:r>
            <a:r>
              <a:rPr lang="sr-Latn-RS" sz="1100" dirty="0" smtClean="0">
                <a:solidFill>
                  <a:schemeClr val="accent1"/>
                </a:solidFill>
              </a:rPr>
              <a:t>a lomljena cigla, šut, pesak na mnogo mesta. Prema TP 3 potrebno postavljanje specijalne mešavine sa stabilnom i manjom vrednošću </a:t>
            </a:r>
            <a:r>
              <a:rPr lang="sr-Latn-CS" sz="1100" dirty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>
                <a:solidFill>
                  <a:schemeClr val="accent1"/>
                </a:solidFill>
              </a:rPr>
              <a:t>z</a:t>
            </a:r>
            <a:r>
              <a:rPr lang="sr-Latn-RS" sz="1100" dirty="0" smtClean="0">
                <a:solidFill>
                  <a:schemeClr val="accent1"/>
                </a:solidFill>
              </a:rPr>
              <a:t> </a:t>
            </a:r>
            <a:endParaRPr lang="sr-Latn-RS" sz="11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>
                <a:solidFill>
                  <a:schemeClr val="accent1"/>
                </a:solidFill>
              </a:rPr>
              <a:t>Upoređivanjem uzorka sa iste lokacije (pre iskopa) i iz otvorenog rova uočavaju se slični rezultati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>
                <a:solidFill>
                  <a:schemeClr val="accent1"/>
                </a:solidFill>
              </a:rPr>
              <a:t>Prema TP3 </a:t>
            </a:r>
            <a:r>
              <a:rPr lang="sr-Latn-CS" sz="1100" dirty="0">
                <a:solidFill>
                  <a:schemeClr val="accent1"/>
                </a:solidFill>
              </a:rPr>
              <a:t>2,5 (Km/W</a:t>
            </a:r>
            <a:r>
              <a:rPr lang="sr-Latn-CS" sz="1100" dirty="0" smtClean="0">
                <a:solidFill>
                  <a:schemeClr val="accent1"/>
                </a:solidFill>
              </a:rPr>
              <a:t>) je granica koja se uzima za zemljište sklono isušivanju. Nedostaju granice za vlagu. Na osnovu naših dosadašnjih iskustava 10-11% vlage je dovoljno da se </a:t>
            </a:r>
            <a:r>
              <a:rPr lang="sr-Latn-CS" sz="1100" dirty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 smtClean="0">
                <a:solidFill>
                  <a:schemeClr val="accent1"/>
                </a:solidFill>
              </a:rPr>
              <a:t>z specijalne mešavine zadrži ispod 1 </a:t>
            </a:r>
            <a:r>
              <a:rPr lang="sr-Latn-CS" sz="1100" dirty="0">
                <a:solidFill>
                  <a:schemeClr val="accent1"/>
                </a:solidFill>
              </a:rPr>
              <a:t>(Km/W</a:t>
            </a:r>
            <a:r>
              <a:rPr lang="sr-Latn-CS" sz="1100" dirty="0" smtClean="0">
                <a:solidFill>
                  <a:schemeClr val="accent1"/>
                </a:solidFill>
              </a:rPr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 smtClean="0">
                <a:solidFill>
                  <a:schemeClr val="accent1"/>
                </a:solidFill>
              </a:rPr>
              <a:t>U </a:t>
            </a:r>
            <a:r>
              <a:rPr lang="sr-Latn-RS" sz="1100" dirty="0">
                <a:solidFill>
                  <a:schemeClr val="accent1"/>
                </a:solidFill>
              </a:rPr>
              <a:t>većini slučajeva </a:t>
            </a:r>
            <a:r>
              <a:rPr lang="sr-Latn-CS" sz="1100" dirty="0">
                <a:solidFill>
                  <a:schemeClr val="accent1"/>
                </a:solidFill>
              </a:rPr>
              <a:t>k</a:t>
            </a:r>
            <a:r>
              <a:rPr lang="sr-Latn-CS" sz="1100" dirty="0" smtClean="0">
                <a:solidFill>
                  <a:schemeClr val="accent1"/>
                </a:solidFill>
              </a:rPr>
              <a:t>ablovska posteljica (specijalna mešavina) </a:t>
            </a:r>
            <a:r>
              <a:rPr lang="sr-Latn-CS" sz="1100" dirty="0">
                <a:solidFill>
                  <a:schemeClr val="accent1"/>
                </a:solidFill>
              </a:rPr>
              <a:t>je pripremljena od </a:t>
            </a:r>
          </a:p>
          <a:p>
            <a:r>
              <a:rPr lang="sr-Latn-CS" sz="1100" dirty="0" smtClean="0">
                <a:solidFill>
                  <a:schemeClr val="accent1"/>
                </a:solidFill>
              </a:rPr>
              <a:t>fga </a:t>
            </a:r>
            <a:r>
              <a:rPr lang="sr-Latn-CS" sz="1100" dirty="0">
                <a:solidFill>
                  <a:schemeClr val="accent1"/>
                </a:solidFill>
              </a:rPr>
              <a:t>0-4 (jedinica</a:t>
            </a:r>
            <a:r>
              <a:rPr lang="sr-Latn-CS" sz="1100" dirty="0" smtClean="0">
                <a:solidFill>
                  <a:schemeClr val="accent1"/>
                </a:solidFill>
              </a:rPr>
              <a:t>)................................................. </a:t>
            </a:r>
            <a:r>
              <a:rPr lang="sr-Latn-CS" sz="1100" dirty="0">
                <a:solidFill>
                  <a:schemeClr val="accent1"/>
                </a:solidFill>
              </a:rPr>
              <a:t>70</a:t>
            </a:r>
            <a:r>
              <a:rPr lang="sr-Latn-CS" sz="1100" dirty="0" smtClean="0">
                <a:solidFill>
                  <a:schemeClr val="accent1"/>
                </a:solidFill>
              </a:rPr>
              <a:t>%, </a:t>
            </a:r>
            <a:endParaRPr lang="sr-Latn-RS" sz="1100" dirty="0" smtClean="0">
              <a:solidFill>
                <a:schemeClr val="accent1"/>
              </a:solidFill>
            </a:endParaRPr>
          </a:p>
          <a:p>
            <a:pPr marR="86360" algn="just">
              <a:tabLst>
                <a:tab pos="228600" algn="l"/>
                <a:tab pos="449580" algn="l"/>
              </a:tabLst>
            </a:pPr>
            <a:r>
              <a:rPr lang="sr-Latn-CS" sz="1100" dirty="0" smtClean="0">
                <a:solidFill>
                  <a:schemeClr val="accent1"/>
                </a:solidFill>
              </a:rPr>
              <a:t>fga 4-8 (dvojka)...................................................15%</a:t>
            </a:r>
            <a:endParaRPr lang="sr-Latn-RS" sz="1100" dirty="0" smtClean="0">
              <a:solidFill>
                <a:schemeClr val="accent1"/>
              </a:solidFill>
            </a:endParaRPr>
          </a:p>
          <a:p>
            <a:pPr marR="86360" algn="just">
              <a:tabLst>
                <a:tab pos="228600" algn="l"/>
                <a:tab pos="449580" algn="l"/>
              </a:tabLst>
            </a:pPr>
            <a:r>
              <a:rPr lang="sr-Latn-CS" sz="1100" dirty="0" smtClean="0">
                <a:solidFill>
                  <a:schemeClr val="accent1"/>
                </a:solidFill>
              </a:rPr>
              <a:t>fga 8-16 (trojka)...................................................15%,  (sa ili bez cementa)</a:t>
            </a:r>
            <a:endParaRPr lang="sr-Latn-RS" sz="11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 smtClean="0">
                <a:solidFill>
                  <a:schemeClr val="accent1"/>
                </a:solidFill>
              </a:rPr>
              <a:t>Kablovi danas poseduju merenje temperature celom dužinom zahvaljujući optičkom senzoru/ DTS. Za bolje upravljanje kablovima, naročito u petljama sa m</a:t>
            </a:r>
            <a:r>
              <a:rPr lang="en-US" sz="1100" dirty="0" smtClean="0">
                <a:solidFill>
                  <a:schemeClr val="accent1"/>
                </a:solidFill>
              </a:rPr>
              <a:t>=1 </a:t>
            </a:r>
            <a:r>
              <a:rPr lang="en-US" sz="1100" dirty="0" err="1" smtClean="0">
                <a:solidFill>
                  <a:schemeClr val="accent1"/>
                </a:solidFill>
              </a:rPr>
              <a:t>potrebno</a:t>
            </a:r>
            <a:r>
              <a:rPr lang="en-US" sz="1100" dirty="0" smtClean="0">
                <a:solidFill>
                  <a:schemeClr val="accent1"/>
                </a:solidFill>
              </a:rPr>
              <a:t> je </a:t>
            </a:r>
            <a:r>
              <a:rPr lang="en-US" sz="1100" dirty="0" err="1" smtClean="0">
                <a:solidFill>
                  <a:schemeClr val="accent1"/>
                </a:solidFill>
              </a:rPr>
              <a:t>meriti</a:t>
            </a:r>
            <a:r>
              <a:rPr lang="en-US" sz="1100" dirty="0" smtClean="0">
                <a:solidFill>
                  <a:schemeClr val="accent1"/>
                </a:solidFill>
              </a:rPr>
              <a:t> </a:t>
            </a:r>
            <a:r>
              <a:rPr lang="en-US" sz="1100" dirty="0" err="1" smtClean="0">
                <a:solidFill>
                  <a:schemeClr val="accent1"/>
                </a:solidFill>
              </a:rPr>
              <a:t>vlagu</a:t>
            </a:r>
            <a:r>
              <a:rPr lang="en-US" sz="1100" dirty="0" smtClean="0">
                <a:solidFill>
                  <a:schemeClr val="accent1"/>
                </a:solidFill>
              </a:rPr>
              <a:t> </a:t>
            </a:r>
            <a:r>
              <a:rPr lang="en-US" sz="1100" dirty="0" err="1" smtClean="0">
                <a:solidFill>
                  <a:schemeClr val="accent1"/>
                </a:solidFill>
              </a:rPr>
              <a:t>na</a:t>
            </a:r>
            <a:r>
              <a:rPr lang="en-US" sz="1100" dirty="0" smtClean="0">
                <a:solidFill>
                  <a:schemeClr val="accent1"/>
                </a:solidFill>
              </a:rPr>
              <a:t> </a:t>
            </a:r>
            <a:r>
              <a:rPr lang="en-US" sz="1100" dirty="0" err="1" smtClean="0">
                <a:solidFill>
                  <a:schemeClr val="accent1"/>
                </a:solidFill>
              </a:rPr>
              <a:t>kriti</a:t>
            </a:r>
            <a:r>
              <a:rPr lang="sr-Latn-RS" sz="1100" dirty="0" smtClean="0">
                <a:solidFill>
                  <a:schemeClr val="accent1"/>
                </a:solidFill>
              </a:rPr>
              <a:t>č</a:t>
            </a:r>
            <a:r>
              <a:rPr lang="en-US" sz="1100" dirty="0" smtClean="0">
                <a:solidFill>
                  <a:schemeClr val="accent1"/>
                </a:solidFill>
              </a:rPr>
              <a:t>nim mestima</a:t>
            </a:r>
            <a:r>
              <a:rPr lang="sr-Latn-RS" sz="1100" dirty="0" smtClean="0">
                <a:solidFill>
                  <a:schemeClr val="accent1"/>
                </a:solidFill>
              </a:rPr>
              <a:t>, jer se tako može lakše uvideti koliko je još vremenski moguće opteretiti kabl. Ovo je naročito važno u havarijskim režimima kada se kabl preopterećuje. </a:t>
            </a:r>
            <a:r>
              <a:rPr lang="sr-Latn-RS" sz="1100" dirty="0">
                <a:solidFill>
                  <a:schemeClr val="accent1"/>
                </a:solidFill>
              </a:rPr>
              <a:t>DTS č</a:t>
            </a:r>
            <a:r>
              <a:rPr lang="sr-Latn-RS" sz="1100" dirty="0" smtClean="0">
                <a:solidFill>
                  <a:schemeClr val="accent1"/>
                </a:solidFill>
              </a:rPr>
              <a:t>esto </a:t>
            </a:r>
            <a:r>
              <a:rPr lang="sr-Latn-RS" sz="1100" dirty="0">
                <a:solidFill>
                  <a:schemeClr val="accent1"/>
                </a:solidFill>
              </a:rPr>
              <a:t>biva oštećen građevinskim radovima.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 smtClean="0">
                <a:solidFill>
                  <a:schemeClr val="accent1"/>
                </a:solidFill>
              </a:rPr>
              <a:t>Pri tome treba imati snimljenu krivu- zavisnost </a:t>
            </a:r>
            <a:r>
              <a:rPr lang="sr-Latn-CS" sz="1100" dirty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>
                <a:solidFill>
                  <a:schemeClr val="accent1"/>
                </a:solidFill>
              </a:rPr>
              <a:t>z (K·m/W) od wz </a:t>
            </a:r>
            <a:r>
              <a:rPr lang="sr-Latn-CS" sz="1100" dirty="0" smtClean="0">
                <a:solidFill>
                  <a:schemeClr val="accent1"/>
                </a:solidFill>
              </a:rPr>
              <a:t>(%) za tip posteljice u koji je kabl položen. To se može lako uraditi dostavljanjem uzorka na ispitivanje u laboratoriju pre polaganja kabla. </a:t>
            </a:r>
            <a:endParaRPr lang="sr-Latn-RS" sz="11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 smtClean="0">
                <a:solidFill>
                  <a:schemeClr val="accent1"/>
                </a:solidFill>
              </a:rPr>
              <a:t> Trenutno nedostaju podaci za kamenita tla, planinske uspone, kablove sa utegama i sl. u kojima se teško obezbeđuje dobro prianjanje spoljnog omotača kabla za posteljicu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100" dirty="0" smtClean="0">
                <a:solidFill>
                  <a:schemeClr val="accent1"/>
                </a:solidFill>
              </a:rPr>
              <a:t>I dalje ostaje problem struja kroz plašteve. Preporučuje se merenje nakon opterećenja kabla, pogotovo kod promenljive geometrije tokom polaganja. Rešenje: modelovati kabl, izračunati očekivane struje kroz plašt, preduzeti korake za bolje ukrštanje plašta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165" y="1801433"/>
            <a:ext cx="6784782" cy="3995518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solidFill>
                  <a:srgbClr val="FFFF00"/>
                </a:solidFill>
              </a:rPr>
              <a:t/>
            </a:r>
            <a:br>
              <a:rPr lang="sr-Latn-RS" sz="1600" dirty="0" smtClean="0">
                <a:solidFill>
                  <a:srgbClr val="FFFF00"/>
                </a:solidFill>
              </a:rPr>
            </a:br>
            <a:r>
              <a:rPr lang="sr-Latn-RS" sz="1600" dirty="0" smtClean="0"/>
              <a:t>PITANJA ZA DISKUSIJU</a:t>
            </a:r>
            <a:br>
              <a:rPr lang="sr-Latn-RS" sz="1600" dirty="0" smtClean="0"/>
            </a:br>
            <a:r>
              <a:rPr lang="sr-Latn-RS" sz="1600" dirty="0" smtClean="0"/>
              <a:t/>
            </a:r>
            <a:br>
              <a:rPr lang="sr-Latn-RS" sz="1600" dirty="0" smtClean="0"/>
            </a:br>
            <a:r>
              <a:rPr lang="sr-Latn-RS" sz="1600" dirty="0" smtClean="0"/>
              <a:t>1. Da li su vršena ispitivanja vremenske konstante isušivanja različitih kategorija zemljišta u zavisnosti od temperature kabla (kabla u sredini cilindra) i za različite debljine kabla (određivanje vremenske kontante isušivanja različitih kategorija zemjišta sa konstatnom temperaturom unutrašnjeg </a:t>
            </a:r>
            <a:r>
              <a:rPr lang="sr-Latn-RS" sz="1600" dirty="0"/>
              <a:t>cilindra) </a:t>
            </a:r>
            <a:r>
              <a:rPr lang="sr-Latn-RS" sz="1600" dirty="0" smtClean="0"/>
              <a:t>?</a:t>
            </a:r>
            <a:br>
              <a:rPr lang="sr-Latn-RS" sz="1600" dirty="0" smtClean="0"/>
            </a:br>
            <a:r>
              <a:rPr lang="sr-Latn-RS" sz="1600" dirty="0" smtClean="0"/>
              <a:t/>
            </a:r>
            <a:br>
              <a:rPr lang="sr-Latn-RS" sz="1600" dirty="0" smtClean="0"/>
            </a:br>
            <a:r>
              <a:rPr lang="sr-Latn-RS" sz="1600" dirty="0" smtClean="0"/>
              <a:t>2. U toku ispitivanja zemljište je sušeno u termkomori. Dakle posteljica je kompletno isušivana. Da li bi rezultati bili identični da se pretpostavi isušivanje kablovske posteljice u zavisnosti  od vremena zagrijavanja kabla, odnosno opterećenja i debljine koncentričnih krugova (određivanje vremenske konstante isušivanja različitih kategorija zemljišta u zavisnosti od opterećenja kabla odnosno u zavisnosti od vremenske konstante zagrijavanja kabla)</a:t>
            </a:r>
            <a:r>
              <a:rPr lang="sr-Latn-RS" sz="1400" dirty="0" smtClean="0">
                <a:solidFill>
                  <a:srgbClr val="FFFF00"/>
                </a:solidFill>
              </a:rPr>
              <a:t/>
            </a:r>
            <a:br>
              <a:rPr lang="sr-Latn-RS" sz="1400" dirty="0" smtClean="0">
                <a:solidFill>
                  <a:srgbClr val="FFFF00"/>
                </a:solidFill>
              </a:rPr>
            </a:b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418" y="3107617"/>
            <a:ext cx="7886700" cy="1884417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Hvala na pažnji / Thank </a:t>
            </a:r>
            <a:r>
              <a:rPr lang="en-US" dirty="0" smtClean="0"/>
              <a:t>you for your attention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ninoslav.simic</a:t>
            </a:r>
            <a:r>
              <a:rPr lang="en-US" dirty="0" smtClean="0"/>
              <a:t>@ieent.org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55" y="1313712"/>
            <a:ext cx="7886700" cy="745828"/>
          </a:xfrm>
        </p:spPr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55" y="2001328"/>
            <a:ext cx="6284451" cy="47684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sr-Latn-CS" dirty="0" smtClean="0">
                <a:solidFill>
                  <a:schemeClr val="accent1"/>
                </a:solidFill>
              </a:rPr>
              <a:t>pecifični toplotni otpor zemljišta: </a:t>
            </a:r>
            <a:r>
              <a:rPr lang="sr-Latn-CS" dirty="0" smtClean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 smtClean="0">
                <a:solidFill>
                  <a:schemeClr val="accent1"/>
                </a:solidFill>
              </a:rPr>
              <a:t>z</a:t>
            </a:r>
            <a:r>
              <a:rPr lang="sr-Latn-CS" dirty="0" smtClean="0">
                <a:solidFill>
                  <a:schemeClr val="accent1"/>
                </a:solidFill>
              </a:rPr>
              <a:t>, </a:t>
            </a:r>
            <a:r>
              <a:rPr lang="sr-Latn-CS" dirty="0" smtClean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 smtClean="0">
                <a:solidFill>
                  <a:schemeClr val="accent1"/>
                </a:solidFill>
              </a:rPr>
              <a:t>t</a:t>
            </a:r>
            <a:r>
              <a:rPr lang="sr-Latn-CS" dirty="0" smtClean="0">
                <a:solidFill>
                  <a:schemeClr val="accent1"/>
                </a:solidFill>
              </a:rPr>
              <a:t> (K·m/W), vlažnost zemljišta  w</a:t>
            </a:r>
            <a:r>
              <a:rPr lang="sr-Latn-CS" sz="1100" dirty="0" smtClean="0">
                <a:solidFill>
                  <a:schemeClr val="accent1"/>
                </a:solidFill>
              </a:rPr>
              <a:t>z</a:t>
            </a:r>
            <a:r>
              <a:rPr lang="sr-Latn-CS" dirty="0" smtClean="0">
                <a:solidFill>
                  <a:schemeClr val="accent1"/>
                </a:solidFill>
              </a:rPr>
              <a:t> (%), temperatura zemljišta </a:t>
            </a:r>
            <a:r>
              <a:rPr lang="hr-HR" dirty="0" smtClean="0">
                <a:solidFill>
                  <a:schemeClr val="accent1"/>
                </a:solidFill>
              </a:rPr>
              <a:t>Q</a:t>
            </a:r>
            <a:r>
              <a:rPr lang="hr-HR" sz="1100" dirty="0" smtClean="0">
                <a:solidFill>
                  <a:schemeClr val="accent1"/>
                </a:solidFill>
              </a:rPr>
              <a:t>z</a:t>
            </a:r>
            <a:r>
              <a:rPr lang="hr-HR" dirty="0" smtClean="0">
                <a:solidFill>
                  <a:schemeClr val="accent1"/>
                </a:solidFill>
              </a:rPr>
              <a:t> (</a:t>
            </a:r>
            <a:r>
              <a:rPr lang="sr-Cyrl-CS" dirty="0" smtClean="0">
                <a:solidFill>
                  <a:schemeClr val="accent1"/>
                </a:solidFill>
              </a:rPr>
              <a:t>°</a:t>
            </a:r>
            <a:r>
              <a:rPr lang="hr-HR" dirty="0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CS" dirty="0">
                <a:solidFill>
                  <a:schemeClr val="accent1"/>
                </a:solidFill>
              </a:rPr>
              <a:t>Dozvoljena snaga kabla </a:t>
            </a:r>
            <a:r>
              <a:rPr lang="sr-Latn-RS" dirty="0">
                <a:solidFill>
                  <a:schemeClr val="accent1"/>
                </a:solidFill>
              </a:rPr>
              <a:t>se smanjuje sa povećanjem </a:t>
            </a:r>
            <a:r>
              <a:rPr lang="sr-Latn-CS" dirty="0">
                <a:solidFill>
                  <a:schemeClr val="accent1"/>
                </a:solidFill>
              </a:rPr>
              <a:t> </a:t>
            </a:r>
            <a:r>
              <a:rPr lang="sr-Latn-CS" dirty="0">
                <a:solidFill>
                  <a:schemeClr val="accent1"/>
                </a:solidFill>
                <a:sym typeface="Symbol" panose="05050102010706020507" pitchFamily="18" charset="2"/>
              </a:rPr>
              <a:t></a:t>
            </a:r>
            <a:r>
              <a:rPr lang="sr-Latn-CS" sz="1100" dirty="0">
                <a:solidFill>
                  <a:schemeClr val="accent1"/>
                </a:solidFill>
              </a:rPr>
              <a:t>z, </a:t>
            </a:r>
            <a:r>
              <a:rPr lang="hr-HR" dirty="0">
                <a:solidFill>
                  <a:schemeClr val="accent1"/>
                </a:solidFill>
              </a:rPr>
              <a:t>Q</a:t>
            </a:r>
            <a:r>
              <a:rPr lang="hr-HR" sz="1100" dirty="0">
                <a:solidFill>
                  <a:schemeClr val="accent1"/>
                </a:solidFill>
              </a:rPr>
              <a:t>z, </a:t>
            </a:r>
            <a:r>
              <a:rPr lang="hr-HR" dirty="0">
                <a:solidFill>
                  <a:schemeClr val="accent1"/>
                </a:solidFill>
              </a:rPr>
              <a:t>te sa opadanjem </a:t>
            </a:r>
            <a:r>
              <a:rPr lang="sr-Latn-CS" dirty="0" smtClean="0">
                <a:solidFill>
                  <a:schemeClr val="accent1"/>
                </a:solidFill>
              </a:rPr>
              <a:t>w</a:t>
            </a:r>
            <a:r>
              <a:rPr lang="sr-Latn-CS" sz="1100" dirty="0" smtClean="0">
                <a:solidFill>
                  <a:schemeClr val="accent1"/>
                </a:solidFill>
              </a:rPr>
              <a:t>z</a:t>
            </a:r>
            <a:endParaRPr lang="sr-Latn-R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/>
                </a:solidFill>
              </a:rPr>
              <a:t>Tipovi zemljišta, toplovodi, drugi kablovi, promena dubine polaganja, cevovodi, ulazi kablova u snopovima u TS,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/>
                </a:solidFill>
              </a:rPr>
              <a:t>Specijalno: građevinski radovi – kreč,cement / hemijski procesi u kojima se oslobađa toplota, primer 45°C na vodu u PH, tretmani pesticidima Zemun polje, struje izjednačenja kroz plašteve kao posebna tema –blizina šina, oštećenja plašta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111833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71976"/>
            <a:ext cx="6177593" cy="745828"/>
          </a:xfrm>
        </p:spPr>
        <p:txBody>
          <a:bodyPr>
            <a:noAutofit/>
          </a:bodyPr>
          <a:lstStyle/>
          <a:p>
            <a:r>
              <a:rPr lang="hr-HR" sz="1600" dirty="0"/>
              <a:t>Dozvoljena opterećenja 110kV kablovskog voda tip XHE 49-A u zimskom i letnjem periodu za promenljivo (distributivno) opterećenje – proračun prema IEC 60853-2 za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sr-Latn-CS" sz="1600" dirty="0">
                <a:sym typeface="Symbol" panose="05050102010706020507" pitchFamily="18" charset="2"/>
              </a:rPr>
              <a:t></a:t>
            </a:r>
            <a:r>
              <a:rPr lang="sr-Latn-CS" sz="1600" baseline="-25000" dirty="0"/>
              <a:t>t</a:t>
            </a:r>
            <a:r>
              <a:rPr lang="hr-HR" sz="1600" dirty="0"/>
              <a:t> = 1 </a:t>
            </a:r>
            <a:r>
              <a:rPr lang="sr-Latn-CS" sz="1600" dirty="0"/>
              <a:t>(K·m/W)</a:t>
            </a:r>
            <a:r>
              <a:rPr lang="hr-HR" sz="1600" dirty="0"/>
              <a:t> i </a:t>
            </a:r>
            <a:r>
              <a:rPr lang="sr-Latn-CS" sz="1600" dirty="0">
                <a:sym typeface="Symbol" panose="05050102010706020507" pitchFamily="18" charset="2"/>
              </a:rPr>
              <a:t></a:t>
            </a:r>
            <a:r>
              <a:rPr lang="sr-Latn-CS" sz="1600" baseline="-25000" dirty="0"/>
              <a:t>t</a:t>
            </a:r>
            <a:r>
              <a:rPr lang="hr-HR" sz="1600" dirty="0"/>
              <a:t> = 1,2 </a:t>
            </a:r>
            <a:r>
              <a:rPr lang="sr-Latn-CS" sz="1600" dirty="0"/>
              <a:t>(K·m/W)</a:t>
            </a:r>
            <a:endParaRPr lang="en-US" sz="16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85154"/>
              </p:ext>
            </p:extLst>
          </p:nvPr>
        </p:nvGraphicFramePr>
        <p:xfrm>
          <a:off x="720967" y="2057974"/>
          <a:ext cx="6021858" cy="328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994"/>
                <a:gridCol w="648994"/>
                <a:gridCol w="748066"/>
                <a:gridCol w="748066"/>
                <a:gridCol w="643250"/>
                <a:gridCol w="641815"/>
                <a:gridCol w="641815"/>
                <a:gridCol w="650429"/>
                <a:gridCol w="650429"/>
              </a:tblGrid>
              <a:tr h="21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Naznačena struja (snaga)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Dozvoljena opterećenja 110kV kablovskog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voda zimi i leti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Tip Kabla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Presek 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sr-Latn-CS" sz="900" baseline="-25000">
                          <a:effectLst/>
                        </a:rPr>
                        <a:t>z</a:t>
                      </a:r>
                      <a:r>
                        <a:rPr lang="hr-HR" sz="900" baseline="-25000">
                          <a:effectLst/>
                        </a:rPr>
                        <a:t>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[mm</a:t>
                      </a:r>
                      <a:r>
                        <a:rPr lang="en-US" sz="900" baseline="30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[K-m/W]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</a:t>
                      </a:r>
                      <a:r>
                        <a:rPr lang="hr-HR" sz="900" baseline="-25000">
                          <a:effectLst/>
                        </a:rPr>
                        <a:t>nd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[A]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S</a:t>
                      </a:r>
                      <a:r>
                        <a:rPr lang="hr-HR" sz="900" baseline="-25000">
                          <a:effectLst/>
                        </a:rPr>
                        <a:t>nd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[MVA]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</a:t>
                      </a:r>
                      <a:r>
                        <a:rPr lang="hr-HR" sz="900" baseline="-25000">
                          <a:effectLst/>
                        </a:rPr>
                        <a:t>dozZ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[A]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S</a:t>
                      </a:r>
                      <a:r>
                        <a:rPr lang="hr-HR" sz="900" baseline="-25000">
                          <a:effectLst/>
                        </a:rPr>
                        <a:t>dozZ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[MVA]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</a:t>
                      </a:r>
                      <a:r>
                        <a:rPr lang="hr-HR" sz="900" baseline="-25000" dirty="0">
                          <a:effectLst/>
                        </a:rPr>
                        <a:t>dozL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[A]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S</a:t>
                      </a:r>
                      <a:r>
                        <a:rPr lang="hr-HR" sz="900" baseline="-25000">
                          <a:effectLst/>
                        </a:rPr>
                        <a:t>dozL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[MVA]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148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XHE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49-A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630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797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142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1000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816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873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166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816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155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7837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sr-Latn-CS" sz="900" baseline="-25000" dirty="0">
                          <a:effectLst/>
                        </a:rPr>
                        <a:t>t</a:t>
                      </a:r>
                      <a:r>
                        <a:rPr lang="hr-HR" sz="900" baseline="-25000" dirty="0">
                          <a:effectLst/>
                        </a:rPr>
                        <a:t>  </a:t>
                      </a:r>
                      <a:r>
                        <a:rPr lang="sr-Latn-CS" sz="900" dirty="0">
                          <a:effectLst/>
                        </a:rPr>
                        <a:t>[</a:t>
                      </a:r>
                      <a:r>
                        <a:rPr lang="hr-HR" sz="900" dirty="0">
                          <a:effectLst/>
                        </a:rPr>
                        <a:t>K</a:t>
                      </a:r>
                      <a:r>
                        <a:rPr lang="sr-Latn-CS" sz="900" dirty="0">
                          <a:effectLst/>
                        </a:rPr>
                        <a:t>-</a:t>
                      </a:r>
                      <a:r>
                        <a:rPr lang="hr-HR" sz="900" dirty="0">
                          <a:effectLst/>
                        </a:rPr>
                        <a:t>m</a:t>
                      </a:r>
                      <a:r>
                        <a:rPr lang="sr-Latn-CS" sz="900" dirty="0">
                          <a:effectLst/>
                        </a:rPr>
                        <a:t>/</a:t>
                      </a:r>
                      <a:r>
                        <a:rPr lang="hr-HR" sz="900" dirty="0">
                          <a:effectLst/>
                        </a:rPr>
                        <a:t>W</a:t>
                      </a:r>
                      <a:r>
                        <a:rPr lang="sr-Latn-CS" sz="900" dirty="0">
                          <a:effectLst/>
                        </a:rPr>
                        <a:t>] - </a:t>
                      </a:r>
                      <a:r>
                        <a:rPr lang="hr-HR" sz="900" dirty="0">
                          <a:effectLst/>
                        </a:rPr>
                        <a:t>spec. toplotna otpornost tla; broj</a:t>
                      </a:r>
                      <a:r>
                        <a:rPr lang="hr-HR" sz="900" baseline="-25000" dirty="0">
                          <a:effectLst/>
                        </a:rPr>
                        <a:t>kabl</a:t>
                      </a:r>
                      <a:r>
                        <a:rPr lang="hr-HR" sz="900" dirty="0">
                          <a:effectLst/>
                        </a:rPr>
                        <a:t> =1; zimi; </a:t>
                      </a:r>
                      <a:r>
                        <a:rPr lang="hr-HR" sz="1150" dirty="0">
                          <a:effectLst/>
                        </a:rPr>
                        <a:t>q</a:t>
                      </a:r>
                      <a:r>
                        <a:rPr lang="sr-Latn-CS" sz="1100" baseline="-25000" dirty="0">
                          <a:effectLst/>
                        </a:rPr>
                        <a:t>t</a:t>
                      </a:r>
                      <a:r>
                        <a:rPr lang="hr-HR" sz="1150" dirty="0">
                          <a:effectLst/>
                        </a:rPr>
                        <a:t> </a:t>
                      </a:r>
                      <a:r>
                        <a:rPr lang="hr-HR" sz="900" dirty="0">
                          <a:effectLst/>
                        </a:rPr>
                        <a:t>= +10 C°; leti; </a:t>
                      </a:r>
                      <a:r>
                        <a:rPr lang="hr-HR" sz="1150" dirty="0">
                          <a:effectLst/>
                        </a:rPr>
                        <a:t>q</a:t>
                      </a:r>
                      <a:r>
                        <a:rPr lang="sr-Latn-CS" sz="1100" baseline="-25000" dirty="0">
                          <a:effectLst/>
                        </a:rPr>
                        <a:t>t</a:t>
                      </a:r>
                      <a:r>
                        <a:rPr lang="sr-Latn-CS" sz="900" dirty="0">
                          <a:effectLst/>
                        </a:rPr>
                        <a:t> </a:t>
                      </a:r>
                      <a:r>
                        <a:rPr lang="hr-HR" sz="900" dirty="0">
                          <a:effectLst/>
                        </a:rPr>
                        <a:t> = </a:t>
                      </a:r>
                      <a:r>
                        <a:rPr lang="hr-HR" sz="1150" dirty="0">
                          <a:effectLst/>
                        </a:rPr>
                        <a:t>q</a:t>
                      </a:r>
                      <a:r>
                        <a:rPr lang="hr-HR" sz="900" baseline="-25000" dirty="0">
                          <a:effectLst/>
                        </a:rPr>
                        <a:t>ref</a:t>
                      </a:r>
                      <a:r>
                        <a:rPr lang="hr-HR" sz="900" dirty="0">
                          <a:effectLst/>
                        </a:rPr>
                        <a:t> = +20 C°; 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Promenljivo (distributivno) opterećenje: m = 0,8. Nema isušivanja tla oko kabla.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</a:t>
                      </a:r>
                      <a:r>
                        <a:rPr lang="hr-HR" sz="900" baseline="-25000" dirty="0">
                          <a:effectLst/>
                        </a:rPr>
                        <a:t>nd</a:t>
                      </a:r>
                      <a:r>
                        <a:rPr lang="hr-HR" sz="900" dirty="0">
                          <a:effectLst/>
                        </a:rPr>
                        <a:t> (S</a:t>
                      </a:r>
                      <a:r>
                        <a:rPr lang="hr-HR" sz="900" baseline="-25000" dirty="0">
                          <a:effectLst/>
                        </a:rPr>
                        <a:t>nd</a:t>
                      </a:r>
                      <a:r>
                        <a:rPr lang="hr-HR" sz="900" dirty="0">
                          <a:effectLst/>
                        </a:rPr>
                        <a:t>) – naznačena dozvoljena struja (snaga) kablovskog voda;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</a:t>
                      </a:r>
                      <a:r>
                        <a:rPr lang="hr-HR" sz="900" baseline="-25000" dirty="0">
                          <a:effectLst/>
                        </a:rPr>
                        <a:t>dozZ</a:t>
                      </a:r>
                      <a:r>
                        <a:rPr lang="hr-HR" sz="900" dirty="0">
                          <a:effectLst/>
                        </a:rPr>
                        <a:t> (S</a:t>
                      </a:r>
                      <a:r>
                        <a:rPr lang="hr-HR" sz="900" baseline="-25000" dirty="0">
                          <a:effectLst/>
                        </a:rPr>
                        <a:t>doz</a:t>
                      </a:r>
                      <a:r>
                        <a:rPr lang="hr-HR" sz="900" dirty="0">
                          <a:effectLst/>
                        </a:rPr>
                        <a:t>Z) - dozvoljena struja (snaga) kablovskog voda u zimskom periodu;</a:t>
                      </a:r>
                      <a:endParaRPr lang="en-US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</a:t>
                      </a:r>
                      <a:r>
                        <a:rPr lang="hr-HR" sz="900" baseline="-25000" dirty="0">
                          <a:effectLst/>
                        </a:rPr>
                        <a:t>dozL</a:t>
                      </a:r>
                      <a:r>
                        <a:rPr lang="hr-HR" sz="900" dirty="0">
                          <a:effectLst/>
                        </a:rPr>
                        <a:t> (S</a:t>
                      </a:r>
                      <a:r>
                        <a:rPr lang="hr-HR" sz="900" baseline="-25000" dirty="0">
                          <a:effectLst/>
                        </a:rPr>
                        <a:t>doz</a:t>
                      </a:r>
                      <a:r>
                        <a:rPr lang="hr-HR" sz="900" dirty="0">
                          <a:effectLst/>
                        </a:rPr>
                        <a:t>L) - dozvoljena struja (snaga) kablovskog voda u letnjem periodu;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71976"/>
            <a:ext cx="5996438" cy="745828"/>
          </a:xfrm>
        </p:spPr>
        <p:txBody>
          <a:bodyPr>
            <a:noAutofit/>
          </a:bodyPr>
          <a:lstStyle/>
          <a:p>
            <a:r>
              <a:rPr lang="hr-HR" sz="1600" dirty="0"/>
              <a:t>Dozvoljena struja opterećenja I</a:t>
            </a:r>
            <a:r>
              <a:rPr lang="hr-HR" sz="1600" baseline="-25000" dirty="0"/>
              <a:t>dis</a:t>
            </a:r>
            <a:r>
              <a:rPr lang="hr-HR" sz="1600" dirty="0"/>
              <a:t> </a:t>
            </a:r>
            <a:r>
              <a:rPr lang="sr-Latn-CS" sz="1600" dirty="0"/>
              <a:t>[</a:t>
            </a:r>
            <a:r>
              <a:rPr lang="en-US" sz="1600" dirty="0"/>
              <a:t>A</a:t>
            </a:r>
            <a:r>
              <a:rPr lang="sr-Latn-CS" sz="1600" dirty="0"/>
              <a:t>] </a:t>
            </a:r>
            <a:r>
              <a:rPr lang="hr-HR" sz="1600" dirty="0"/>
              <a:t>kablovskog voda 110kV tipa XHE 49-A za trajno </a:t>
            </a:r>
            <a:r>
              <a:rPr lang="sr-Latn-CS" sz="1600" dirty="0"/>
              <a:t>[</a:t>
            </a:r>
            <a:r>
              <a:rPr lang="hr-HR" sz="1600" dirty="0"/>
              <a:t>prema IEC 60287</a:t>
            </a:r>
            <a:r>
              <a:rPr lang="sr-Latn-CS" sz="1600" dirty="0"/>
              <a:t>] i </a:t>
            </a:r>
            <a:r>
              <a:rPr lang="hr-HR" sz="1600" dirty="0"/>
              <a:t>promenljivo (distributivno) opterećenje </a:t>
            </a:r>
            <a:r>
              <a:rPr lang="sr-Latn-CS" sz="1600" dirty="0"/>
              <a:t>[prema </a:t>
            </a:r>
            <a:r>
              <a:rPr lang="hr-HR" sz="1600" dirty="0"/>
              <a:t>IEC 60853-2</a:t>
            </a:r>
            <a:r>
              <a:rPr lang="sr-Latn-CS" sz="1600" dirty="0"/>
              <a:t>] </a:t>
            </a:r>
            <a:r>
              <a:rPr lang="hr-HR" sz="1600" dirty="0"/>
              <a:t>sa isušivanjem tla oko kabla</a:t>
            </a:r>
            <a:r>
              <a:rPr lang="sr-Latn-CS" sz="1600" dirty="0" smtClean="0"/>
              <a:t>)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444843" y="18947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12977"/>
              </p:ext>
            </p:extLst>
          </p:nvPr>
        </p:nvGraphicFramePr>
        <p:xfrm>
          <a:off x="733244" y="2113470"/>
          <a:ext cx="6039272" cy="3334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453"/>
                <a:gridCol w="1341453"/>
                <a:gridCol w="670334"/>
                <a:gridCol w="670334"/>
                <a:gridCol w="670334"/>
                <a:gridCol w="672682"/>
                <a:gridCol w="672682"/>
              </a:tblGrid>
              <a:tr h="4320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Presek provodnika Al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[mm</a:t>
                      </a:r>
                      <a:r>
                        <a:rPr lang="en-US" sz="900" baseline="30000" dirty="0">
                          <a:effectLst/>
                        </a:rPr>
                        <a:t>2</a:t>
                      </a:r>
                      <a:r>
                        <a:rPr lang="en-US" sz="900" dirty="0">
                          <a:effectLst/>
                        </a:rPr>
                        <a:t>]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Faktor opterećenja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Dozvoljena strujna opterećenja I</a:t>
                      </a:r>
                      <a:r>
                        <a:rPr lang="hr-HR" sz="900" baseline="-25000" dirty="0">
                          <a:effectLst/>
                        </a:rPr>
                        <a:t>dis</a:t>
                      </a:r>
                      <a:r>
                        <a:rPr lang="hr-HR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[A]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Temperatura tla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 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 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 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 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25 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0,70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684,1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647,7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609,1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567,9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523,5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0,80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653,7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618,9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582,1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542,7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500,2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1,00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595,9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564,2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530,6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494,7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456,0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0,70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823,0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779,3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732,8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683,4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629,9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0,80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782,6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741,0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696,8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649,8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599,0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9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 = 1.00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708,9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671,2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631,2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588,6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542,6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199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hr-HR" sz="900" baseline="-25000" dirty="0">
                          <a:effectLst/>
                        </a:rPr>
                        <a:t>w</a:t>
                      </a:r>
                      <a:r>
                        <a:rPr lang="hr-HR" sz="900" dirty="0">
                          <a:effectLst/>
                        </a:rPr>
                        <a:t> = 1 Km/W; b</a:t>
                      </a:r>
                      <a:r>
                        <a:rPr lang="hr-HR" sz="900" baseline="-25000" dirty="0">
                          <a:effectLst/>
                        </a:rPr>
                        <a:t>k</a:t>
                      </a:r>
                      <a:r>
                        <a:rPr lang="hr-HR" sz="900" dirty="0">
                          <a:effectLst/>
                        </a:rPr>
                        <a:t> = 1; h = 1,2 m; zimi; Ɵ</a:t>
                      </a:r>
                      <a:r>
                        <a:rPr lang="sr-Latn-CS" sz="1100" baseline="-25000" dirty="0">
                          <a:effectLst/>
                        </a:rPr>
                        <a:t>t</a:t>
                      </a:r>
                      <a:r>
                        <a:rPr lang="sr-Latn-CS" sz="900" dirty="0">
                          <a:effectLst/>
                        </a:rPr>
                        <a:t> </a:t>
                      </a:r>
                      <a:r>
                        <a:rPr lang="hr-HR" sz="900" dirty="0">
                          <a:effectLst/>
                        </a:rPr>
                        <a:t>= +10 °C; leti; Ɵ</a:t>
                      </a:r>
                      <a:r>
                        <a:rPr lang="sr-Latn-CS" sz="1100" baseline="-25000" dirty="0">
                          <a:effectLst/>
                        </a:rPr>
                        <a:t>t</a:t>
                      </a:r>
                      <a:r>
                        <a:rPr lang="hr-HR" sz="900" dirty="0">
                          <a:effectLst/>
                        </a:rPr>
                        <a:t> = Ɵ</a:t>
                      </a:r>
                      <a:r>
                        <a:rPr lang="hr-HR" sz="900" baseline="-25000" dirty="0">
                          <a:effectLst/>
                        </a:rPr>
                        <a:t>ref</a:t>
                      </a:r>
                      <a:r>
                        <a:rPr lang="hr-HR" sz="900" dirty="0">
                          <a:effectLst/>
                        </a:rPr>
                        <a:t> = +20 °C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hr-HR" sz="900" baseline="-25000" dirty="0">
                          <a:effectLst/>
                        </a:rPr>
                        <a:t>d</a:t>
                      </a:r>
                      <a:r>
                        <a:rPr lang="hr-HR" sz="900" dirty="0">
                          <a:effectLst/>
                        </a:rPr>
                        <a:t> = 2,5 km/W – specifična toplotna otpornost tla pri kojoj počinje isušivanje tla;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Ɵ</a:t>
                      </a:r>
                      <a:r>
                        <a:rPr lang="hr-HR" sz="900" baseline="-25000" dirty="0">
                          <a:effectLst/>
                        </a:rPr>
                        <a:t>k</a:t>
                      </a:r>
                      <a:r>
                        <a:rPr lang="hr-HR" sz="900" dirty="0">
                          <a:effectLst/>
                        </a:rPr>
                        <a:t> = 30 °C – kritična temperatura tla oko kabla pri kojoj počinje isušivanje tla;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trajno (100%) opterećenje: m= 1;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promenljivo (distributivno) opterećenje: m = 0,8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Prisutno isušivanje tla.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16950"/>
            <a:ext cx="6350121" cy="10767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1600" dirty="0" smtClean="0"/>
              <a:t>Projektantska praksa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en-US" sz="1600" dirty="0" err="1" smtClean="0"/>
              <a:t>Usvajanje</a:t>
            </a:r>
            <a:r>
              <a:rPr lang="en-US" sz="1600" dirty="0" smtClean="0"/>
              <a:t> </a:t>
            </a:r>
            <a:r>
              <a:rPr lang="en-US" sz="1600" dirty="0" err="1"/>
              <a:t>vrednosti</a:t>
            </a:r>
            <a:r>
              <a:rPr lang="en-US" sz="1600" dirty="0"/>
              <a:t> </a:t>
            </a:r>
            <a:r>
              <a:rPr lang="en-US" sz="1600" dirty="0" err="1"/>
              <a:t>parametra</a:t>
            </a:r>
            <a:r>
              <a:rPr lang="en-US" sz="1600" dirty="0"/>
              <a:t> </a:t>
            </a:r>
            <a:r>
              <a:rPr lang="sr-Latn-CS" sz="1600" dirty="0">
                <a:sym typeface="Symbol" panose="05050102010706020507" pitchFamily="18" charset="2"/>
              </a:rPr>
              <a:t></a:t>
            </a:r>
            <a:r>
              <a:rPr lang="sr-Latn-CS" sz="1100" dirty="0"/>
              <a:t>z</a:t>
            </a:r>
            <a:r>
              <a:rPr lang="en-US" sz="1600" dirty="0"/>
              <a:t> </a:t>
            </a:r>
            <a:r>
              <a:rPr lang="sr-Latn-RS" sz="1600" dirty="0"/>
              <a:t>, </a:t>
            </a:r>
            <a:r>
              <a:rPr lang="en-US" sz="1600" dirty="0" err="1"/>
              <a:t>naj</a:t>
            </a:r>
            <a:r>
              <a:rPr lang="sr-Latn-RS" sz="1600" dirty="0"/>
              <a:t>češće </a:t>
            </a:r>
            <a:r>
              <a:rPr lang="sr-Latn-CS" sz="1600" dirty="0"/>
              <a:t>1,2 ili 1 (K·m/W</a:t>
            </a:r>
            <a:r>
              <a:rPr lang="sr-Latn-CS" sz="1600" dirty="0" smtClean="0"/>
              <a:t>). Za prvu opciju kabl </a:t>
            </a:r>
            <a:r>
              <a:rPr lang="en-US" sz="1600" dirty="0" err="1" smtClean="0"/>
              <a:t>tipiziran</a:t>
            </a:r>
            <a:r>
              <a:rPr lang="en-US" sz="1600" dirty="0" smtClean="0"/>
              <a:t> </a:t>
            </a:r>
            <a:r>
              <a:rPr lang="en-US" sz="1600" dirty="0" err="1" smtClean="0"/>
              <a:t>presek</a:t>
            </a:r>
            <a:r>
              <a:rPr lang="en-US" sz="1600" dirty="0" smtClean="0"/>
              <a:t> </a:t>
            </a:r>
            <a:r>
              <a:rPr lang="sr-Latn-CS" sz="1600" dirty="0" smtClean="0"/>
              <a:t>Al1000mm2</a:t>
            </a:r>
            <a:r>
              <a:rPr lang="en-US" sz="1600" dirty="0" smtClean="0"/>
              <a:t> XLPE, </a:t>
            </a:r>
            <a:r>
              <a:rPr lang="sr-Latn-RS" sz="1600" dirty="0" smtClean="0"/>
              <a:t>snaga 155MVA / 816A bez isušivanja/ m</a:t>
            </a:r>
            <a:r>
              <a:rPr lang="en-US" sz="1600" dirty="0" smtClean="0"/>
              <a:t>=0,8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sr-Latn-RS" sz="1600" dirty="0" smtClean="0"/>
              <a:t/>
            </a:r>
            <a:br>
              <a:rPr lang="sr-Latn-RS" sz="1600" dirty="0" smtClean="0"/>
            </a:br>
            <a:r>
              <a:rPr lang="sr-Latn-RS" sz="1600" dirty="0"/>
              <a:t>	</a:t>
            </a:r>
            <a:r>
              <a:rPr lang="sr-Latn-RS" sz="1600" dirty="0" smtClean="0"/>
              <a:t>	Ispitivanje </a:t>
            </a:r>
            <a:r>
              <a:rPr lang="sr-Latn-RS" sz="1600" dirty="0"/>
              <a:t>tla duž kablovske </a:t>
            </a:r>
            <a:r>
              <a:rPr lang="sr-Latn-RS" sz="1600" dirty="0" smtClean="0"/>
              <a:t>trase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200" dirty="0" smtClean="0"/>
              <a:t>Tabela 1. Rezultati ispitivanja specifičnog toplotnog otpora zemljišta, pre iskopa na trasi</a:t>
            </a: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90861"/>
              </p:ext>
            </p:extLst>
          </p:nvPr>
        </p:nvGraphicFramePr>
        <p:xfrm>
          <a:off x="2036371" y="2383730"/>
          <a:ext cx="4745066" cy="435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934"/>
                <a:gridCol w="1094658"/>
                <a:gridCol w="1041232"/>
                <a:gridCol w="900697"/>
                <a:gridCol w="971545"/>
              </a:tblGrid>
              <a:tr h="494193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 dirty="0">
                          <a:effectLst/>
                        </a:rPr>
                        <a:t>Merno mesto broj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Spec. Toplotni otpor zemljišta (K∙m/W)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Dubina uzorkovanja (m)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Vlažnost zemljišta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Tip zemljišta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1,259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27,9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ilovača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0,816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 dirty="0">
                          <a:effectLst/>
                        </a:rPr>
                        <a:t>24,8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 dirty="0">
                          <a:effectLst/>
                        </a:rPr>
                        <a:t>pesak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11,5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ilovača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0,879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30,2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ilovača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0,746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32,5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ilovača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0,682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35,2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ilovača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0,646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35,3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0,533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21,1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8,2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0,75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10,9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1,007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5,5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1,228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11,5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1,244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15,4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4739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0,804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20,3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0,843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8,4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pesak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  <a:tr h="228804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0,78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1,5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800">
                          <a:effectLst/>
                        </a:rPr>
                        <a:t>29,2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pesak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1071976"/>
            <a:ext cx="7886700" cy="745828"/>
          </a:xfrm>
        </p:spPr>
        <p:txBody>
          <a:bodyPr>
            <a:noAutofit/>
          </a:bodyPr>
          <a:lstStyle/>
          <a:p>
            <a:r>
              <a:rPr lang="sr-Latn-CS" sz="1600" dirty="0"/>
              <a:t>Prikaz trase novoprojektovanog 110 kV kablovskog voda i </a:t>
            </a:r>
            <a:r>
              <a:rPr lang="sr-Latn-CS" sz="1600" dirty="0" smtClean="0"/>
              <a:t>raspored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r-Latn-CS" sz="1600" dirty="0" smtClean="0"/>
              <a:t> </a:t>
            </a:r>
            <a:r>
              <a:rPr lang="sr-Latn-CS" sz="1600" dirty="0"/>
              <a:t>mernih mesta (levo) i izgled uzorka iz otvorenog rova (desno)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6" y="2024620"/>
            <a:ext cx="36068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"/>
          <a:stretch>
            <a:fillRect/>
          </a:stretch>
        </p:blipFill>
        <p:spPr bwMode="auto">
          <a:xfrm>
            <a:off x="5448386" y="4049115"/>
            <a:ext cx="2097474" cy="23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6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graf3 isprav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62" y="1115436"/>
            <a:ext cx="5088053" cy="43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771268" y="5693826"/>
            <a:ext cx="7886700" cy="64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600" dirty="0" smtClean="0"/>
              <a:t>Grafikon 1. Zavisnost </a:t>
            </a:r>
            <a:r>
              <a:rPr lang="sr-Latn-CS" sz="1600" dirty="0">
                <a:sym typeface="Symbol" panose="05050102010706020507" pitchFamily="18" charset="2"/>
              </a:rPr>
              <a:t></a:t>
            </a:r>
            <a:r>
              <a:rPr lang="sr-Latn-CS" sz="1100" dirty="0"/>
              <a:t>z</a:t>
            </a:r>
            <a:r>
              <a:rPr lang="sr-Latn-CS" sz="1600" dirty="0"/>
              <a:t> (K·m/W) </a:t>
            </a:r>
            <a:r>
              <a:rPr lang="sr-Latn-CS" sz="1600" dirty="0" smtClean="0"/>
              <a:t>od </a:t>
            </a:r>
            <a:r>
              <a:rPr lang="sr-Latn-CS" sz="1600" dirty="0"/>
              <a:t>w</a:t>
            </a:r>
            <a:r>
              <a:rPr lang="sr-Latn-CS" sz="1100" dirty="0"/>
              <a:t>z</a:t>
            </a:r>
            <a:r>
              <a:rPr lang="sr-Latn-CS" sz="1600" dirty="0"/>
              <a:t> </a:t>
            </a:r>
            <a:r>
              <a:rPr lang="sr-Latn-CS" sz="1600" dirty="0" smtClean="0"/>
              <a:t>(%)--</a:t>
            </a:r>
            <a:r>
              <a:rPr lang="sr-Latn-RS" sz="1600" dirty="0" smtClean="0"/>
              <a:t>Vrednosti </a:t>
            </a:r>
            <a:r>
              <a:rPr lang="sr-Latn-RS" sz="1600" dirty="0"/>
              <a:t>specifičnog toplotnog otpora neporemećenog </a:t>
            </a:r>
            <a:r>
              <a:rPr lang="en-US" sz="1600" dirty="0" err="1"/>
              <a:t>zemlji</a:t>
            </a:r>
            <a:r>
              <a:rPr lang="sr-Latn-RS" sz="1600" dirty="0"/>
              <a:t>šta, te nakon ogleda zagrevanja na </a:t>
            </a:r>
            <a:r>
              <a:rPr lang="sr-Cyrl-RS" sz="1600" dirty="0"/>
              <a:t>60</a:t>
            </a:r>
            <a:r>
              <a:rPr lang="sr-Cyrl-CS" sz="1600" dirty="0"/>
              <a:t>°</a:t>
            </a:r>
            <a:r>
              <a:rPr lang="hr-HR" sz="1600" dirty="0"/>
              <a:t>C </a:t>
            </a:r>
            <a:r>
              <a:rPr lang="sr-Latn-RS" sz="1600" dirty="0"/>
              <a:t>u trajanju</a:t>
            </a:r>
            <a:r>
              <a:rPr lang="sr-Cyrl-RS" sz="1600" dirty="0"/>
              <a:t> 90 </a:t>
            </a:r>
            <a:r>
              <a:rPr lang="sr-Latn-RS" sz="1600" dirty="0"/>
              <a:t>min</a:t>
            </a:r>
            <a:r>
              <a:rPr lang="sr-Cyrl-RS" sz="1600" dirty="0"/>
              <a:t>, i zagrevanja</a:t>
            </a:r>
            <a:r>
              <a:rPr lang="sr-Latn-RS" sz="1600" dirty="0"/>
              <a:t> na</a:t>
            </a:r>
            <a:r>
              <a:rPr lang="sr-Cyrl-RS" sz="1600" dirty="0"/>
              <a:t> 90</a:t>
            </a:r>
            <a:r>
              <a:rPr lang="sr-Cyrl-CS" sz="1600" dirty="0"/>
              <a:t>°</a:t>
            </a:r>
            <a:r>
              <a:rPr lang="hr-HR" sz="1600" dirty="0"/>
              <a:t>C </a:t>
            </a:r>
            <a:r>
              <a:rPr lang="sr-Latn-RS" sz="1600" dirty="0"/>
              <a:t>u trajanju 90 min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4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44061"/>
            <a:ext cx="7886700" cy="745828"/>
          </a:xfrm>
        </p:spPr>
        <p:txBody>
          <a:bodyPr>
            <a:noAutofit/>
          </a:bodyPr>
          <a:lstStyle/>
          <a:p>
            <a:pPr algn="ctr"/>
            <a:r>
              <a:rPr lang="sr-Latn-CS" sz="1600" dirty="0"/>
              <a:t>Rezultati ispitivanja zemljišta u otvorenom rovu na trasi</a:t>
            </a:r>
            <a:endParaRPr lang="en-US" sz="1600" b="1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78055"/>
              </p:ext>
            </p:extLst>
          </p:nvPr>
        </p:nvGraphicFramePr>
        <p:xfrm>
          <a:off x="1545800" y="1409712"/>
          <a:ext cx="5079608" cy="109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254"/>
                <a:gridCol w="1587894"/>
                <a:gridCol w="929022"/>
                <a:gridCol w="1667438"/>
              </a:tblGrid>
              <a:tr h="700240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Merno mesto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Spec.toplotni otpor zemljišta (K∙m/W)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Dubina</a:t>
                      </a:r>
                      <a:endParaRPr lang="en-US" sz="1000" dirty="0">
                        <a:effectLst/>
                      </a:endParaRPr>
                    </a:p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uzorkovanja (m)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Vlažnost zemljišta(%)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6943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0,761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2,2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14,3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943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0,882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2,95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18,4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188702" y="276041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CS" sz="1600" dirty="0"/>
              <a:t>Rezultati ispitivanja uzoraka zemljišta u laboratoriji pre zagrevanja </a:t>
            </a:r>
            <a:endParaRPr lang="en-US" sz="1600" dirty="0" smtClean="0"/>
          </a:p>
          <a:p>
            <a:pPr algn="ctr"/>
            <a:r>
              <a:rPr lang="sr-Latn-CS" sz="1600" dirty="0" smtClean="0"/>
              <a:t>(</a:t>
            </a:r>
            <a:r>
              <a:rPr lang="sr-Latn-CS" sz="1600" dirty="0"/>
              <a:t>uzorak je ispitan u laboratoriji 7 dana nakon dostavljanja)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13991"/>
              </p:ext>
            </p:extLst>
          </p:nvPr>
        </p:nvGraphicFramePr>
        <p:xfrm>
          <a:off x="1638881" y="3417478"/>
          <a:ext cx="5081418" cy="1170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087"/>
                <a:gridCol w="1374519"/>
                <a:gridCol w="1337449"/>
                <a:gridCol w="1495363"/>
              </a:tblGrid>
              <a:tr h="710031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Merno mesto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Spec.toplotni otpor zemljišta (K∙m/W)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Vlažnost zemljišta(%)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Vizuelni opis sastava uzorka zemljišta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010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1,032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12,1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pesak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010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0,960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15,8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pesak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628649" y="4570275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CS" sz="1600" dirty="0"/>
              <a:t>Rezultati ispitivanja nakon ogleda zagrevanja na 60°C / 90 min, i zatim zagrevanja na 90°C / 90 min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10180"/>
              </p:ext>
            </p:extLst>
          </p:nvPr>
        </p:nvGraphicFramePr>
        <p:xfrm>
          <a:off x="1640268" y="5247092"/>
          <a:ext cx="5381149" cy="105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142"/>
                <a:gridCol w="1237129"/>
                <a:gridCol w="1136732"/>
                <a:gridCol w="1241093"/>
                <a:gridCol w="1138053"/>
              </a:tblGrid>
              <a:tr h="234535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nakon zagrevanja na 60°C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nakon zagrevanja na 90°C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036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Merno mesto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Spec.toplotni otpor zemljišta (K∙m/W)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Vlažnost zemljišta(%)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Spec.toplotni otpor zemljišta (K∙m/W)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Vlažnost zemljišta(%)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3418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1,371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7,6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4,033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418"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1,418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12,6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>
                          <a:effectLst/>
                        </a:rPr>
                        <a:t>2,604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5725" algn="ctr">
                        <a:spcAft>
                          <a:spcPts val="600"/>
                        </a:spcAft>
                      </a:pPr>
                      <a:r>
                        <a:rPr lang="sr-Latn-CS" sz="900" dirty="0">
                          <a:effectLst/>
                        </a:rPr>
                        <a:t>9,1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5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13125" cy="426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dirty="0" smtClean="0">
                <a:solidFill>
                  <a:schemeClr val="accent2"/>
                </a:solidFill>
              </a:rPr>
              <a:t>7. SAVJETOVANJE CG KO CIGRE, 28-30.09.2021, BEČIĆI</a:t>
            </a:r>
            <a:endParaRPr lang="en-NZ" sz="1800" dirty="0">
              <a:solidFill>
                <a:schemeClr val="accent2"/>
              </a:solidFill>
            </a:endParaRPr>
          </a:p>
        </p:txBody>
      </p:sp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31" y="1111120"/>
            <a:ext cx="5086800" cy="41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771268" y="5463089"/>
            <a:ext cx="7886700" cy="81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1600" dirty="0" smtClean="0"/>
              <a:t>Grafikon 2. Zavisnost </a:t>
            </a:r>
            <a:r>
              <a:rPr lang="sr-Latn-CS" sz="1600" dirty="0">
                <a:sym typeface="Symbol" panose="05050102010706020507" pitchFamily="18" charset="2"/>
              </a:rPr>
              <a:t></a:t>
            </a:r>
            <a:r>
              <a:rPr lang="sr-Latn-CS" sz="1100" dirty="0"/>
              <a:t>z</a:t>
            </a:r>
            <a:r>
              <a:rPr lang="sr-Latn-CS" sz="1600" dirty="0"/>
              <a:t> (K·m/W) </a:t>
            </a:r>
            <a:r>
              <a:rPr lang="sr-Latn-CS" sz="1600" dirty="0" smtClean="0"/>
              <a:t>od </a:t>
            </a:r>
            <a:r>
              <a:rPr lang="sr-Latn-CS" sz="1600" dirty="0"/>
              <a:t>w</a:t>
            </a:r>
            <a:r>
              <a:rPr lang="sr-Latn-CS" sz="1100" dirty="0"/>
              <a:t>z</a:t>
            </a:r>
            <a:r>
              <a:rPr lang="sr-Latn-CS" sz="1600" dirty="0"/>
              <a:t> </a:t>
            </a:r>
            <a:r>
              <a:rPr lang="sr-Latn-CS" sz="1600" dirty="0" smtClean="0"/>
              <a:t>(%)--</a:t>
            </a:r>
            <a:r>
              <a:rPr lang="sr-Latn-CS" sz="1600" dirty="0"/>
              <a:t>Izmerene vrednosti specifičnog toplotnog otpora, nakon ogleda zagrevanja na 60°C u trajanju od 90 min, i zagrevanja na 90°C u trajanju od 90 min</a:t>
            </a:r>
            <a:r>
              <a:rPr lang="en-US" sz="1600" dirty="0"/>
              <a:t> (</a:t>
            </a:r>
            <a:r>
              <a:rPr lang="en-US" sz="1600" dirty="0" err="1"/>
              <a:t>uzorci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otvorenog</a:t>
            </a:r>
            <a:r>
              <a:rPr lang="en-US" sz="1600" dirty="0"/>
              <a:t> </a:t>
            </a:r>
            <a:r>
              <a:rPr lang="en-US" sz="1600" dirty="0" err="1" smtClean="0"/>
              <a:t>rova</a:t>
            </a:r>
            <a:r>
              <a:rPr lang="sr-Latn-RS" sz="1600" dirty="0" smtClean="0"/>
              <a:t>– Mm1 je isto kao Mm13, Mm2 isto kao Mm16 </a:t>
            </a:r>
            <a:r>
              <a:rPr lang="sr-Latn-RS" sz="1600" dirty="0"/>
              <a:t>sa </a:t>
            </a:r>
            <a:r>
              <a:rPr lang="sr-Latn-RS" sz="1600" dirty="0" smtClean="0"/>
              <a:t>grafikona 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 16_9 ppt</Template>
  <TotalTime>259</TotalTime>
  <Words>1382</Words>
  <Application>Microsoft Office PowerPoint</Application>
  <PresentationFormat>On-screen Show (4:3)</PresentationFormat>
  <Paragraphs>323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Times New Roman</vt:lpstr>
      <vt:lpstr>Wingdings</vt:lpstr>
      <vt:lpstr>Thème Office</vt:lpstr>
      <vt:lpstr>ISPITIVANJE AMBIJENTALNIH USLOVA ZEMLJIŠTA NA TRASI KABLOVSKOG VODA 110 kV</vt:lpstr>
      <vt:lpstr>UVOD</vt:lpstr>
      <vt:lpstr>Dozvoljena opterećenja 110kV kablovskog voda tip XHE 49-A u zimskom i letnjem periodu za promenljivo (distributivno) opterećenje – proračun prema IEC 60853-2 za  t = 1 (K·m/W) i t = 1,2 (K·m/W)</vt:lpstr>
      <vt:lpstr>Dozvoljena struja opterećenja Idis [A] kablovskog voda 110kV tipa XHE 49-A za trajno [prema IEC 60287] i promenljivo (distributivno) opterećenje [prema IEC 60853-2] sa isušivanjem tla oko kabla)</vt:lpstr>
      <vt:lpstr>Projektantska praksa Usvajanje vrednosti parametra z , najčešće 1,2 ili 1 (K·m/W). Za prvu opciju kabl tipiziran presek Al1000mm2 XLPE, snaga 155MVA / 816A bez isušivanja/ m=0,8    Ispitivanje tla duž kablovske trase Tabela 1. Rezultati ispitivanja specifičnog toplotnog otpora zemljišta, pre iskopa na trasi</vt:lpstr>
      <vt:lpstr>Prikaz trase novoprojektovanog 110 kV kablovskog voda i raspored  mernih mesta (levo) i izgled uzorka iz otvorenog rova (desno)</vt:lpstr>
      <vt:lpstr>PowerPoint Presentation</vt:lpstr>
      <vt:lpstr>Rezultati ispitivanja zemljišta u otvorenom rovu na trasi</vt:lpstr>
      <vt:lpstr>PowerPoint Presentation</vt:lpstr>
      <vt:lpstr>ZAKLJUČAK</vt:lpstr>
      <vt:lpstr> PITANJA ZA DISKUSIJU  1. Da li su vršena ispitivanja vremenske konstante isušivanja različitih kategorija zemljišta u zavisnosti od temperature kabla (kabla u sredini cilindra) i za različite debljine kabla (određivanje vremenske kontante isušivanja različitih kategorija zemjišta sa konstatnom temperaturom unutrašnjeg cilindra) ?  2. U toku ispitivanja zemljište je sušeno u termkomori. Dakle posteljica je kompletno isušivana. Da li bi rezultati bili identični da se pretpostavi isušivanje kablovske posteljice u zavisnosti  od vremena zagrijavanja kabla, odnosno opterećenja i debljine koncentričnih krugova (određivanje vremenske konstante isušivanja različitih kategorija zemljišta u zavisnosti od opterećenja kabla odnosno u zavisnosti od vremenske konstante zagrijavanja kabla) </vt:lpstr>
      <vt:lpstr>Hvala na pažnji / Thank you for your attention  ninoslav.simic@ieent.org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NIno</dc:creator>
  <cp:lastModifiedBy>NSHOME</cp:lastModifiedBy>
  <cp:revision>47</cp:revision>
  <dcterms:created xsi:type="dcterms:W3CDTF">2018-08-21T10:05:07Z</dcterms:created>
  <dcterms:modified xsi:type="dcterms:W3CDTF">2021-09-25T07:41:05Z</dcterms:modified>
</cp:coreProperties>
</file>